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314" r:id="rId3"/>
    <p:sldId id="324" r:id="rId4"/>
    <p:sldId id="325" r:id="rId5"/>
    <p:sldId id="332" r:id="rId6"/>
    <p:sldId id="329" r:id="rId7"/>
    <p:sldId id="330" r:id="rId8"/>
    <p:sldId id="331" r:id="rId9"/>
    <p:sldId id="266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王振兴" initials="王振兴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780"/>
    <a:srgbClr val="E1EAED"/>
    <a:srgbClr val="182985"/>
    <a:srgbClr val="182986"/>
    <a:srgbClr val="7F7F7F"/>
    <a:srgbClr val="000000"/>
    <a:srgbClr val="404040"/>
    <a:srgbClr val="8D0780"/>
    <a:srgbClr val="182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2" autoAdjust="0"/>
    <p:restoredTop sz="94660"/>
  </p:normalViewPr>
  <p:slideViewPr>
    <p:cSldViewPr snapToGrid="0">
      <p:cViewPr>
        <p:scale>
          <a:sx n="98" d="100"/>
          <a:sy n="98" d="100"/>
        </p:scale>
        <p:origin x="-10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788C0-6C3E-4026-A4E4-FDB43B8A43B5}" type="datetimeFigureOut">
              <a:rPr lang="zh-CN" altLang="en-US" smtClean="0"/>
              <a:t>2021/12/10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91C01-7192-444B-B87D-A30D9DC27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58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室内, 抽水马桶, 白色&#10;&#10;已生成高可信度的说明"/>
          <p:cNvPicPr>
            <a:picLocks noChangeAspect="1"/>
          </p:cNvPicPr>
          <p:nvPr userDrawn="1"/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47205" y="1314994"/>
            <a:ext cx="11014166" cy="686844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47205" y="2121581"/>
            <a:ext cx="11014166" cy="6868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47205" y="3030991"/>
            <a:ext cx="1992086" cy="285841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893BE37-D960-4DCA-881A-5D55A39D9706}" type="datetimeFigureOut">
              <a:rPr lang="zh-CN" altLang="en-US" smtClean="0"/>
              <a:t>2021/12/10</a:t>
            </a:fld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" y="5908610"/>
            <a:ext cx="1541883" cy="4421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116-12"/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1" y="0"/>
            <a:ext cx="12190265" cy="6858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904472" y="4661002"/>
            <a:ext cx="3873137" cy="41168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 flipV="1">
            <a:off x="635" y="3428365"/>
            <a:ext cx="12189631" cy="1854"/>
          </a:xfrm>
          <a:prstGeom prst="line">
            <a:avLst/>
          </a:prstGeom>
          <a:ln>
            <a:solidFill>
              <a:srgbClr val="8D0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 userDrawn="1"/>
        </p:nvSpPr>
        <p:spPr>
          <a:xfrm>
            <a:off x="1604620" y="3336041"/>
            <a:ext cx="174171" cy="174171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3738222" y="3243943"/>
            <a:ext cx="355443" cy="355443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6384019" y="3158399"/>
            <a:ext cx="539931" cy="539931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8883378" y="3032125"/>
            <a:ext cx="792479" cy="792479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 flipV="1">
            <a:off x="2988730" y="5149393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0" hasCustomPrompt="1"/>
          </p:nvPr>
        </p:nvSpPr>
        <p:spPr>
          <a:xfrm>
            <a:off x="2904472" y="5338565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37" name="文本占位符 36"/>
          <p:cNvSpPr>
            <a:spLocks noGrp="1"/>
          </p:cNvSpPr>
          <p:nvPr>
            <p:ph type="body" sz="quarter" idx="11" hasCustomPrompt="1"/>
          </p:nvPr>
        </p:nvSpPr>
        <p:spPr>
          <a:xfrm>
            <a:off x="8012414" y="4657294"/>
            <a:ext cx="3886200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9" name="矩形 38"/>
          <p:cNvSpPr/>
          <p:nvPr userDrawn="1"/>
        </p:nvSpPr>
        <p:spPr>
          <a:xfrm flipV="1">
            <a:off x="8109736" y="5149393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8025478" y="5338565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41" name="文本占位符 36"/>
          <p:cNvSpPr>
            <a:spLocks noGrp="1"/>
          </p:cNvSpPr>
          <p:nvPr>
            <p:ph type="body" sz="quarter" idx="13" hasCustomPrompt="1"/>
          </p:nvPr>
        </p:nvSpPr>
        <p:spPr>
          <a:xfrm>
            <a:off x="2904472" y="3891664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01</a:t>
            </a:r>
            <a:endParaRPr lang="zh-CN" altLang="en-US" dirty="0"/>
          </a:p>
        </p:txBody>
      </p:sp>
      <p:sp>
        <p:nvSpPr>
          <p:cNvPr id="42" name="文本占位符 36"/>
          <p:cNvSpPr>
            <a:spLocks noGrp="1"/>
          </p:cNvSpPr>
          <p:nvPr>
            <p:ph type="body" sz="quarter" idx="14" hasCustomPrompt="1"/>
          </p:nvPr>
        </p:nvSpPr>
        <p:spPr>
          <a:xfrm>
            <a:off x="8025478" y="3891664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03</a:t>
            </a:r>
            <a:endParaRPr lang="zh-CN" altLang="en-US" dirty="0"/>
          </a:p>
        </p:txBody>
      </p:sp>
      <p:sp>
        <p:nvSpPr>
          <p:cNvPr id="4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919824" y="1713796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9" name="矩形 48"/>
          <p:cNvSpPr/>
          <p:nvPr userDrawn="1"/>
        </p:nvSpPr>
        <p:spPr>
          <a:xfrm flipV="1">
            <a:off x="4009215" y="2205895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占位符 31"/>
          <p:cNvSpPr>
            <a:spLocks noGrp="1"/>
          </p:cNvSpPr>
          <p:nvPr>
            <p:ph type="body" sz="quarter" idx="16" hasCustomPrompt="1"/>
          </p:nvPr>
        </p:nvSpPr>
        <p:spPr>
          <a:xfrm>
            <a:off x="3924957" y="2395067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51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924957" y="948166"/>
            <a:ext cx="3873136" cy="6889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PART  02</a:t>
            </a:r>
            <a:endParaRPr lang="zh-CN" altLang="en-US" dirty="0"/>
          </a:p>
        </p:txBody>
      </p:sp>
      <p:pic>
        <p:nvPicPr>
          <p:cNvPr id="8" name="图片 7" descr="1116-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150" y="2626995"/>
            <a:ext cx="2270760" cy="1243330"/>
          </a:xfrm>
          <a:prstGeom prst="rect">
            <a:avLst/>
          </a:prstGeom>
        </p:spPr>
      </p:pic>
      <p:sp>
        <p:nvSpPr>
          <p:cNvPr id="10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8291164" y="1713796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1" name="矩形 10"/>
          <p:cNvSpPr/>
          <p:nvPr userDrawn="1"/>
        </p:nvSpPr>
        <p:spPr>
          <a:xfrm flipV="1">
            <a:off x="8365950" y="2205895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31"/>
          <p:cNvSpPr>
            <a:spLocks noGrp="1"/>
          </p:cNvSpPr>
          <p:nvPr>
            <p:ph type="body" sz="quarter" idx="19" hasCustomPrompt="1"/>
          </p:nvPr>
        </p:nvSpPr>
        <p:spPr>
          <a:xfrm>
            <a:off x="8281692" y="2395067"/>
            <a:ext cx="3873136" cy="557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单击此处添加章节副标题或内容摘要</a:t>
            </a:r>
          </a:p>
        </p:txBody>
      </p:sp>
      <p:sp>
        <p:nvSpPr>
          <p:cNvPr id="13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8296297" y="948166"/>
            <a:ext cx="3873136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 04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1116-13"/>
          <p:cNvPicPr>
            <a:picLocks noChangeAspect="1"/>
          </p:cNvPicPr>
          <p:nvPr userDrawn="1"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0" y="0"/>
            <a:ext cx="12167235" cy="6849360"/>
          </a:xfrm>
          <a:prstGeom prst="rect">
            <a:avLst/>
          </a:prstGeom>
        </p:spPr>
      </p:pic>
      <p:pic>
        <p:nvPicPr>
          <p:cNvPr id="7" name="图片 6" descr="1116-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185" y="1320800"/>
            <a:ext cx="2835275" cy="1496695"/>
          </a:xfrm>
          <a:prstGeom prst="rect">
            <a:avLst/>
          </a:prstGeom>
        </p:spPr>
      </p:pic>
      <p:sp>
        <p:nvSpPr>
          <p:cNvPr id="10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6209506" y="607101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01</a:t>
            </a:r>
            <a:endParaRPr lang="zh-CN" altLang="en-US" dirty="0"/>
          </a:p>
        </p:txBody>
      </p:sp>
      <p:sp>
        <p:nvSpPr>
          <p:cNvPr id="11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6209444" y="1191492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4" name="矩形 13"/>
          <p:cNvSpPr/>
          <p:nvPr userDrawn="1"/>
        </p:nvSpPr>
        <p:spPr>
          <a:xfrm flipV="1">
            <a:off x="6318648" y="1655610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/>
          <p:cNvSpPr>
            <a:spLocks noGrp="1"/>
          </p:cNvSpPr>
          <p:nvPr>
            <p:ph type="body" sz="quarter" idx="19" hasCustomPrompt="1"/>
          </p:nvPr>
        </p:nvSpPr>
        <p:spPr>
          <a:xfrm>
            <a:off x="6209444" y="1726392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27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5530215" y="2696466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02</a:t>
            </a:r>
            <a:endParaRPr lang="zh-CN" altLang="en-US" dirty="0"/>
          </a:p>
        </p:txBody>
      </p:sp>
      <p:sp>
        <p:nvSpPr>
          <p:cNvPr id="28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5528316" y="3312402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29" name="矩形 28"/>
          <p:cNvSpPr/>
          <p:nvPr userDrawn="1"/>
        </p:nvSpPr>
        <p:spPr>
          <a:xfrm flipV="1">
            <a:off x="5624624" y="3734856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占位符 31"/>
          <p:cNvSpPr>
            <a:spLocks noGrp="1"/>
          </p:cNvSpPr>
          <p:nvPr>
            <p:ph type="body" sz="quarter" idx="22" hasCustomPrompt="1"/>
          </p:nvPr>
        </p:nvSpPr>
        <p:spPr>
          <a:xfrm>
            <a:off x="5530215" y="3805176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31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3629660" y="4716780"/>
            <a:ext cx="3872865" cy="555625"/>
          </a:xfrm>
          <a:prstGeom prst="rect">
            <a:avLst/>
          </a:prstGeom>
        </p:spPr>
        <p:txBody>
          <a:bodyPr/>
          <a:lstStyle>
            <a:lvl1pPr>
              <a:def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PART 03</a:t>
            </a:r>
            <a:endParaRPr lang="zh-CN" altLang="en-US" dirty="0"/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3629598" y="5301171"/>
            <a:ext cx="3797436" cy="4116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34" name="矩形 33"/>
          <p:cNvSpPr/>
          <p:nvPr userDrawn="1"/>
        </p:nvSpPr>
        <p:spPr>
          <a:xfrm flipV="1">
            <a:off x="3724069" y="5755170"/>
            <a:ext cx="764464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占位符 31"/>
          <p:cNvSpPr>
            <a:spLocks noGrp="1"/>
          </p:cNvSpPr>
          <p:nvPr>
            <p:ph type="body" sz="quarter" idx="25" hasCustomPrompt="1"/>
          </p:nvPr>
        </p:nvSpPr>
        <p:spPr>
          <a:xfrm>
            <a:off x="3629660" y="5825490"/>
            <a:ext cx="4251325" cy="6737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9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点击此处添加章节副标题或内容摘要，</a:t>
            </a:r>
            <a:r>
              <a:rPr lang="zh-CN" altLang="en-US" dirty="0">
                <a:sym typeface="+mn-ea"/>
              </a:rPr>
              <a:t>点击此处添加章节副标题或内容摘要，点击此处添加章节副标题或内容摘要，点击此处添加章节副标题或内容摘要</a:t>
            </a:r>
            <a:endParaRPr lang="zh-CN" altLang="en-US" dirty="0"/>
          </a:p>
          <a:p>
            <a:pPr lvl="0"/>
            <a:endParaRPr lang="zh-CN" altLang="en-US" dirty="0"/>
          </a:p>
        </p:txBody>
      </p:sp>
      <p:sp>
        <p:nvSpPr>
          <p:cNvPr id="9" name="椭圆 8"/>
          <p:cNvSpPr/>
          <p:nvPr userDrawn="1"/>
        </p:nvSpPr>
        <p:spPr>
          <a:xfrm>
            <a:off x="5242560" y="1061720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4460240" y="2967990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2484755" y="4726305"/>
            <a:ext cx="287655" cy="287655"/>
          </a:xfrm>
          <a:prstGeom prst="ellipse">
            <a:avLst/>
          </a:prstGeom>
          <a:solidFill>
            <a:srgbClr val="8D0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4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4134198" y="1962766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320524" y="1743928"/>
            <a:ext cx="752575" cy="6889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6" name="文本框 25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717673" y="3223157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9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903999" y="3004319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0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134198" y="448289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1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3320524" y="426405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28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814293" y="135484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9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000619" y="113600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0" name="文本框 29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1" name="文本框 30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473833" y="2552894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4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660159" y="2334056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5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473833" y="3715193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6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3660159" y="3496355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3753194" y="4850248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3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2939520" y="4631410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sp>
        <p:nvSpPr>
          <p:cNvPr id="33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3814293" y="112033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4" name="文本占位符 36"/>
          <p:cNvSpPr>
            <a:spLocks noGrp="1"/>
          </p:cNvSpPr>
          <p:nvPr>
            <p:ph type="body" sz="quarter" idx="17" hasCustomPrompt="1"/>
          </p:nvPr>
        </p:nvSpPr>
        <p:spPr>
          <a:xfrm>
            <a:off x="3000619" y="90149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5" name="文本框 34"/>
          <p:cNvSpPr txBox="1"/>
          <p:nvPr userDrawn="1"/>
        </p:nvSpPr>
        <p:spPr>
          <a:xfrm>
            <a:off x="217714" y="28684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6" name="文本框 35"/>
          <p:cNvSpPr txBox="1"/>
          <p:nvPr userDrawn="1"/>
        </p:nvSpPr>
        <p:spPr>
          <a:xfrm>
            <a:off x="293386" y="3605116"/>
            <a:ext cx="1334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473833" y="218226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3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3660159" y="196342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44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944096" y="323189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5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4130422" y="301305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46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4461170" y="4293820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7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3647496" y="4074982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56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3814293" y="5311667"/>
            <a:ext cx="4876862" cy="4116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7" name="文本占位符 36"/>
          <p:cNvSpPr>
            <a:spLocks noGrp="1"/>
          </p:cNvSpPr>
          <p:nvPr>
            <p:ph type="body" sz="quarter" idx="25" hasCustomPrompt="1"/>
          </p:nvPr>
        </p:nvSpPr>
        <p:spPr>
          <a:xfrm>
            <a:off x="3000619" y="5092829"/>
            <a:ext cx="752575" cy="688923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05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116-15"/>
          <p:cNvPicPr>
            <a:picLocks noChangeAspect="1"/>
          </p:cNvPicPr>
          <p:nvPr userDrawn="1"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0616" cy="685863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2889179"/>
            <a:ext cx="3387090" cy="1077595"/>
          </a:xfrm>
          <a:prstGeom prst="rect">
            <a:avLst/>
          </a:prstGeom>
          <a:solidFill>
            <a:srgbClr val="182A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6"/>
          <p:cNvSpPr>
            <a:spLocks noGrp="1"/>
          </p:cNvSpPr>
          <p:nvPr>
            <p:ph type="body" sz="quarter" idx="14" hasCustomPrompt="1"/>
          </p:nvPr>
        </p:nvSpPr>
        <p:spPr>
          <a:xfrm>
            <a:off x="4171315" y="101409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文本占位符 36"/>
          <p:cNvSpPr>
            <a:spLocks noGrp="1"/>
          </p:cNvSpPr>
          <p:nvPr>
            <p:ph type="body" sz="quarter" idx="15" hasCustomPrompt="1"/>
          </p:nvPr>
        </p:nvSpPr>
        <p:spPr>
          <a:xfrm>
            <a:off x="4869815" y="10712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0" name="文本占位符 36"/>
          <p:cNvSpPr>
            <a:spLocks noGrp="1"/>
          </p:cNvSpPr>
          <p:nvPr>
            <p:ph type="body" sz="quarter" idx="18" hasCustomPrompt="1"/>
          </p:nvPr>
        </p:nvSpPr>
        <p:spPr>
          <a:xfrm>
            <a:off x="4860290" y="142557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11" name="文本占位符 36"/>
          <p:cNvSpPr>
            <a:spLocks noGrp="1"/>
          </p:cNvSpPr>
          <p:nvPr>
            <p:ph type="body" sz="quarter" idx="19" hasCustomPrompt="1"/>
          </p:nvPr>
        </p:nvSpPr>
        <p:spPr>
          <a:xfrm>
            <a:off x="4161790" y="1985010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2" name="文本占位符 36"/>
          <p:cNvSpPr>
            <a:spLocks noGrp="1"/>
          </p:cNvSpPr>
          <p:nvPr>
            <p:ph type="body" sz="quarter" idx="20" hasCustomPrompt="1"/>
          </p:nvPr>
        </p:nvSpPr>
        <p:spPr>
          <a:xfrm>
            <a:off x="4860290" y="2042160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3" name="文本占位符 36"/>
          <p:cNvSpPr>
            <a:spLocks noGrp="1"/>
          </p:cNvSpPr>
          <p:nvPr>
            <p:ph type="body" sz="quarter" idx="21" hasCustomPrompt="1"/>
          </p:nvPr>
        </p:nvSpPr>
        <p:spPr>
          <a:xfrm>
            <a:off x="4850765" y="2396490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33" name="文本占位符 36"/>
          <p:cNvSpPr>
            <a:spLocks noGrp="1"/>
          </p:cNvSpPr>
          <p:nvPr>
            <p:ph type="body" sz="quarter" idx="22" hasCustomPrompt="1"/>
          </p:nvPr>
        </p:nvSpPr>
        <p:spPr>
          <a:xfrm>
            <a:off x="4180840" y="296989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5" name="文本占位符 36"/>
          <p:cNvSpPr>
            <a:spLocks noGrp="1"/>
          </p:cNvSpPr>
          <p:nvPr>
            <p:ph type="body" sz="quarter" idx="23" hasCustomPrompt="1"/>
          </p:nvPr>
        </p:nvSpPr>
        <p:spPr>
          <a:xfrm>
            <a:off x="4879340" y="30270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14" name="文本占位符 36"/>
          <p:cNvSpPr>
            <a:spLocks noGrp="1"/>
          </p:cNvSpPr>
          <p:nvPr>
            <p:ph type="body" sz="quarter" idx="24" hasCustomPrompt="1"/>
          </p:nvPr>
        </p:nvSpPr>
        <p:spPr>
          <a:xfrm>
            <a:off x="4869815" y="338137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25" hasCustomPrompt="1"/>
          </p:nvPr>
        </p:nvSpPr>
        <p:spPr>
          <a:xfrm>
            <a:off x="4180840" y="392747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8" name="文本占位符 36"/>
          <p:cNvSpPr>
            <a:spLocks noGrp="1"/>
          </p:cNvSpPr>
          <p:nvPr>
            <p:ph type="body" sz="quarter" idx="26" hasCustomPrompt="1"/>
          </p:nvPr>
        </p:nvSpPr>
        <p:spPr>
          <a:xfrm>
            <a:off x="4879340" y="398462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39" name="文本占位符 36"/>
          <p:cNvSpPr>
            <a:spLocks noGrp="1"/>
          </p:cNvSpPr>
          <p:nvPr>
            <p:ph type="body" sz="quarter" idx="27" hasCustomPrompt="1"/>
          </p:nvPr>
        </p:nvSpPr>
        <p:spPr>
          <a:xfrm>
            <a:off x="4869815" y="433895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sp>
        <p:nvSpPr>
          <p:cNvPr id="40" name="文本占位符 36"/>
          <p:cNvSpPr>
            <a:spLocks noGrp="1"/>
          </p:cNvSpPr>
          <p:nvPr>
            <p:ph type="body" sz="quarter" idx="28" hasCustomPrompt="1"/>
          </p:nvPr>
        </p:nvSpPr>
        <p:spPr>
          <a:xfrm>
            <a:off x="4172585" y="4888865"/>
            <a:ext cx="812800" cy="688975"/>
          </a:xfrm>
          <a:prstGeom prst="rect">
            <a:avLst/>
          </a:prstGeom>
        </p:spPr>
        <p:txBody>
          <a:bodyPr/>
          <a:lstStyle>
            <a:lvl1pPr>
              <a:defRPr lang="zh-CN" altLang="en-US" sz="4400" b="1" dirty="0">
                <a:solidFill>
                  <a:srgbClr val="8D07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41" name="文本占位符 36"/>
          <p:cNvSpPr>
            <a:spLocks noGrp="1"/>
          </p:cNvSpPr>
          <p:nvPr>
            <p:ph type="body" sz="quarter" idx="29" hasCustomPrompt="1"/>
          </p:nvPr>
        </p:nvSpPr>
        <p:spPr>
          <a:xfrm>
            <a:off x="4871085" y="494601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点击此处添加章节大标题</a:t>
            </a:r>
          </a:p>
        </p:txBody>
      </p:sp>
      <p:sp>
        <p:nvSpPr>
          <p:cNvPr id="42" name="文本占位符 36"/>
          <p:cNvSpPr>
            <a:spLocks noGrp="1"/>
          </p:cNvSpPr>
          <p:nvPr>
            <p:ph type="body" sz="quarter" idx="30" hasCustomPrompt="1"/>
          </p:nvPr>
        </p:nvSpPr>
        <p:spPr>
          <a:xfrm>
            <a:off x="4861560" y="5300345"/>
            <a:ext cx="3797300" cy="44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点击此处添加章节副标题或者摘要</a:t>
            </a:r>
          </a:p>
        </p:txBody>
      </p:sp>
      <p:pic>
        <p:nvPicPr>
          <p:cNvPr id="46" name="图片 45" descr="1116-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6885" y="3131820"/>
            <a:ext cx="2602230" cy="541020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8813165" y="2875915"/>
            <a:ext cx="3387090" cy="1077595"/>
          </a:xfrm>
          <a:prstGeom prst="rect">
            <a:avLst/>
          </a:prstGeom>
          <a:solidFill>
            <a:srgbClr val="8707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2" t="17579" b="13539"/>
          <a:stretch/>
        </p:blipFill>
        <p:spPr>
          <a:xfrm>
            <a:off x="0" y="0"/>
            <a:ext cx="12192000" cy="6878548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19251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E761FB4-523C-497C-B090-BFC6504BE2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19251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6DEACB1-DF29-4CAE-B02A-89F0B3D186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607906" y="0"/>
            <a:ext cx="3381374" cy="6858000"/>
          </a:xfrm>
          <a:prstGeom prst="rect">
            <a:avLst/>
          </a:prstGeom>
          <a:gradFill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7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1828800" y="3962400"/>
            <a:ext cx="2962275" cy="600075"/>
          </a:xfrm>
          <a:prstGeom prst="rect">
            <a:avLst/>
          </a:prstGeom>
        </p:spPr>
        <p:txBody>
          <a:bodyPr anchor="t"/>
          <a:lstStyle>
            <a:lvl1pPr algn="ctr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1828800" y="4664868"/>
            <a:ext cx="2962275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单击此处添加章节副标题或章节摘要</a:t>
            </a:r>
            <a:endParaRPr lang="zh-CN" altLang="en-US" dirty="0"/>
          </a:p>
        </p:txBody>
      </p:sp>
      <p:sp>
        <p:nvSpPr>
          <p:cNvPr id="10" name="椭圆 9"/>
          <p:cNvSpPr/>
          <p:nvPr userDrawn="1"/>
        </p:nvSpPr>
        <p:spPr>
          <a:xfrm>
            <a:off x="2274106" y="1443038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905930" y="2174875"/>
            <a:ext cx="803275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9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2" t="17579" b="13539"/>
          <a:stretch/>
        </p:blipFill>
        <p:spPr>
          <a:xfrm>
            <a:off x="0" y="0"/>
            <a:ext cx="12192000" cy="687854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9CD5F2A-1D5C-4D57-A496-878467966475}"/>
              </a:ext>
            </a:extLst>
          </p:cNvPr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76650" y="3168718"/>
            <a:ext cx="5183971" cy="600075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676650" y="3871187"/>
            <a:ext cx="5183971" cy="6000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47222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541698" y="3379059"/>
            <a:ext cx="1088571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76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CB9D6E1-47E9-49C9-8F80-318378DBC9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B1C6F207-0731-40DA-8511-FB5BA004BEFC}"/>
              </a:ext>
            </a:extLst>
          </p:cNvPr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05225" y="3117006"/>
            <a:ext cx="6115050" cy="620760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705225" y="3819475"/>
            <a:ext cx="6115050" cy="4612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85207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565161" y="3417044"/>
            <a:ext cx="1097280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48" y="6329476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73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AFD6573-6D9B-4910-B6D2-07919EE1DD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 rot="16200000">
            <a:off x="4405314" y="-2415316"/>
            <a:ext cx="3381374" cy="12192002"/>
          </a:xfrm>
          <a:prstGeom prst="rect">
            <a:avLst/>
          </a:prstGeom>
          <a:gradFill>
            <a:gsLst>
              <a:gs pos="30000">
                <a:srgbClr val="8D0780"/>
              </a:gs>
              <a:gs pos="100000">
                <a:srgbClr val="182983">
                  <a:alpha val="5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3495686" y="3168718"/>
            <a:ext cx="5267314" cy="600075"/>
          </a:xfrm>
          <a:prstGeom prst="rect">
            <a:avLst/>
          </a:prstGeom>
        </p:spPr>
        <p:txBody>
          <a:bodyPr anchor="t"/>
          <a:lstStyle>
            <a:lvl1pPr algn="l"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3495686" y="3871186"/>
            <a:ext cx="5267314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单击此处添加章节副标题或章节摘要</a:t>
            </a:r>
          </a:p>
        </p:txBody>
      </p:sp>
      <p:sp>
        <p:nvSpPr>
          <p:cNvPr id="10" name="椭圆 9"/>
          <p:cNvSpPr/>
          <p:nvPr userDrawn="1"/>
        </p:nvSpPr>
        <p:spPr>
          <a:xfrm>
            <a:off x="1052523" y="2647222"/>
            <a:ext cx="2066925" cy="20669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1287" y="3379059"/>
            <a:ext cx="1053736" cy="603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9450" y="6118824"/>
            <a:ext cx="376238" cy="182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8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43942"/>
            <a:ext cx="161925" cy="579259"/>
          </a:xfrm>
          <a:prstGeom prst="rect">
            <a:avLst/>
          </a:prstGeom>
          <a:gradFill flip="none" rotWithShape="1"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48488" y="243943"/>
            <a:ext cx="10148062" cy="579258"/>
          </a:xfrm>
          <a:prstGeom prst="rect">
            <a:avLst/>
          </a:prstGeom>
        </p:spPr>
        <p:txBody>
          <a:bodyPr anchor="ctr" anchorCtr="0"/>
          <a:lstStyle>
            <a:lvl1pPr>
              <a:defRPr sz="2000" b="1" i="0"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  <p:sp>
        <p:nvSpPr>
          <p:cNvPr id="8" name="灯片编号占位符 21">
            <a:extLst>
              <a:ext uri="{FF2B5EF4-FFF2-40B4-BE49-F238E27FC236}">
                <a16:creationId xmlns="" xmlns:a16="http://schemas.microsoft.com/office/drawing/2014/main" id="{46E32278-F75C-4178-B4A1-6AD90118476F}"/>
              </a:ext>
            </a:extLst>
          </p:cNvPr>
          <p:cNvSpPr>
            <a:spLocks noGrp="1"/>
          </p:cNvSpPr>
          <p:nvPr userDrawn="1"/>
        </p:nvSpPr>
        <p:spPr>
          <a:xfrm>
            <a:off x="8896222" y="6551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3597A-4D70-400C-9DFA-27137A1C64E5}" type="slidenum">
              <a:rPr lang="zh-CN" altLang="en-US" sz="105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6675437"/>
            <a:ext cx="12192000" cy="179436"/>
            <a:chOff x="0" y="6660225"/>
            <a:chExt cx="12192000" cy="179436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AE8A6F2E-85DD-4ABE-AE0A-354C64A4B4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45" b="22607"/>
            <a:stretch/>
          </p:blipFill>
          <p:spPr>
            <a:xfrm>
              <a:off x="0" y="6665000"/>
              <a:ext cx="12192000" cy="174661"/>
            </a:xfrm>
            <a:prstGeom prst="rect">
              <a:avLst/>
            </a:prstGeom>
          </p:spPr>
        </p:pic>
        <p:sp>
          <p:nvSpPr>
            <p:cNvPr id="13" name="平行四边形 12"/>
            <p:cNvSpPr/>
            <p:nvPr userDrawn="1"/>
          </p:nvSpPr>
          <p:spPr>
            <a:xfrm flipH="1">
              <a:off x="0" y="6660225"/>
              <a:ext cx="10708974" cy="96138"/>
            </a:xfrm>
            <a:prstGeom prst="parallelogram">
              <a:avLst>
                <a:gd name="adj" fmla="val 77465"/>
              </a:avLst>
            </a:prstGeom>
            <a:gradFill flip="none" rotWithShape="1">
              <a:gsLst>
                <a:gs pos="100000">
                  <a:srgbClr val="8D0780"/>
                </a:gs>
                <a:gs pos="0">
                  <a:srgbClr val="182983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0" y="6675274"/>
              <a:ext cx="174661" cy="87330"/>
            </a:xfrm>
            <a:prstGeom prst="rect">
              <a:avLst/>
            </a:prstGeom>
            <a:solidFill>
              <a:srgbClr val="1A29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8487" y="1000125"/>
            <a:ext cx="11491087" cy="690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48488" y="2047875"/>
            <a:ext cx="5671312" cy="4129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2047875"/>
            <a:ext cx="5667374" cy="4129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96374" y="6356350"/>
            <a:ext cx="2743200" cy="365125"/>
          </a:xfrm>
        </p:spPr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243942"/>
            <a:ext cx="161925" cy="579259"/>
          </a:xfrm>
          <a:prstGeom prst="rect">
            <a:avLst/>
          </a:prstGeom>
          <a:gradFill flip="none" rotWithShape="1">
            <a:gsLst>
              <a:gs pos="100000">
                <a:srgbClr val="8D0780"/>
              </a:gs>
              <a:gs pos="0">
                <a:srgbClr val="182983">
                  <a:alpha val="9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348487" y="243942"/>
            <a:ext cx="10157588" cy="576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93BE37-D960-4DCA-881A-5D55A39D9706}" type="datetimeFigureOut">
              <a:rPr lang="zh-CN" altLang="en-US" smtClean="0"/>
              <a:t>2021/12/10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4705716" y="3013501"/>
            <a:ext cx="3009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1829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en-US" sz="4800" b="1" dirty="0">
                <a:solidFill>
                  <a:srgbClr val="1829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7" y="350963"/>
            <a:ext cx="1480659" cy="4246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3597A-4D70-400C-9DFA-27137A1C64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7" r:id="rId11"/>
    <p:sldLayoutId id="2147483668" r:id="rId12"/>
    <p:sldLayoutId id="2147483666" r:id="rId13"/>
    <p:sldLayoutId id="2147483665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wmf"/><Relationship Id="rId4" Type="http://schemas.openxmlformats.org/officeDocument/2006/relationships/package" Target="../embeddings/Microsoft_Excel_Worksheet1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605" y="3611880"/>
            <a:ext cx="11014166" cy="686844"/>
          </a:xfrm>
        </p:spPr>
        <p:txBody>
          <a:bodyPr/>
          <a:lstStyle/>
          <a:p>
            <a:r>
              <a:rPr lang="en-US" altLang="zh-CN" sz="3600" dirty="0" smtClean="0"/>
              <a:t>B3 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R31022SP01</a:t>
            </a:r>
            <a:r>
              <a:rPr lang="zh-CN" altLang="en-US" sz="3600" dirty="0" smtClean="0"/>
              <a:t>）版本 </a:t>
            </a:r>
            <a:r>
              <a:rPr lang="zh-CN" altLang="en-US" sz="3600" dirty="0" smtClean="0"/>
              <a:t>测试报告</a:t>
            </a:r>
            <a:endParaRPr lang="zh-CN" altLang="en-US" sz="3600" dirty="0"/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900113" y="4732338"/>
            <a:ext cx="1150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拟定</a:t>
            </a:r>
            <a:r>
              <a:rPr lang="zh-CN" altLang="en-US" sz="1200" dirty="0" smtClean="0">
                <a:solidFill>
                  <a:schemeClr val="tx1"/>
                </a:solidFill>
              </a:rPr>
              <a:t>：</a:t>
            </a:r>
            <a:r>
              <a:rPr lang="zh-CN" altLang="en-US" sz="1200" dirty="0">
                <a:solidFill>
                  <a:schemeClr val="tx1"/>
                </a:solidFill>
              </a:rPr>
              <a:t>白明辉</a:t>
            </a:r>
          </a:p>
        </p:txBody>
      </p: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2124075" y="4732338"/>
            <a:ext cx="1150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审核</a:t>
            </a:r>
            <a:r>
              <a:rPr lang="zh-CN" altLang="en-US" sz="1200" dirty="0" smtClean="0">
                <a:solidFill>
                  <a:schemeClr val="tx1"/>
                </a:solidFill>
              </a:rPr>
              <a:t>：姚安琦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7078663" y="4732338"/>
            <a:ext cx="1796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日期</a:t>
            </a:r>
            <a:r>
              <a:rPr lang="zh-CN" altLang="en-US" sz="1200" dirty="0" smtClean="0">
                <a:solidFill>
                  <a:schemeClr val="tx1"/>
                </a:solidFill>
              </a:rPr>
              <a:t>：</a:t>
            </a:r>
            <a:r>
              <a:rPr lang="en-US" altLang="zh-CN" sz="1200" dirty="0" smtClean="0">
                <a:solidFill>
                  <a:schemeClr val="tx1"/>
                </a:solidFill>
              </a:rPr>
              <a:t>2021.12.10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3421063" y="4732338"/>
            <a:ext cx="1152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批准</a:t>
            </a:r>
            <a:r>
              <a:rPr lang="zh-CN" altLang="en-US" sz="1200" dirty="0" smtClean="0">
                <a:solidFill>
                  <a:schemeClr val="tx1"/>
                </a:solidFill>
              </a:rPr>
              <a:t>：姚安琦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5013" y="5896678"/>
            <a:ext cx="893004" cy="438807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4"/>
          </p:nvPr>
        </p:nvSpPr>
        <p:spPr>
          <a:xfrm>
            <a:off x="3755940" y="1172515"/>
            <a:ext cx="1003358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5077154" y="1327507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版本介绍</a:t>
            </a:r>
            <a:endParaRPr lang="zh-CN" altLang="en-US" b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9"/>
          </p:nvPr>
        </p:nvSpPr>
        <p:spPr>
          <a:xfrm>
            <a:off x="3781558" y="2111157"/>
            <a:ext cx="1012883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20"/>
          </p:nvPr>
        </p:nvSpPr>
        <p:spPr>
          <a:xfrm>
            <a:off x="5057126" y="2212361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测试策略</a:t>
            </a:r>
            <a:endParaRPr lang="zh-CN" altLang="en-US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22"/>
          </p:nvPr>
        </p:nvSpPr>
        <p:spPr>
          <a:xfrm>
            <a:off x="3789850" y="3053011"/>
            <a:ext cx="993832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5"/>
          </p:nvPr>
        </p:nvSpPr>
        <p:spPr>
          <a:xfrm>
            <a:off x="3789722" y="3978446"/>
            <a:ext cx="993832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6"/>
          </p:nvPr>
        </p:nvSpPr>
        <p:spPr>
          <a:xfrm>
            <a:off x="5056072" y="3186638"/>
            <a:ext cx="3797300" cy="446405"/>
          </a:xfrm>
        </p:spPr>
        <p:txBody>
          <a:bodyPr/>
          <a:lstStyle/>
          <a:p>
            <a:r>
              <a:rPr lang="zh-CN" altLang="en-US" b="1" dirty="0"/>
              <a:t>配套兼容性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28"/>
          </p:nvPr>
        </p:nvSpPr>
        <p:spPr>
          <a:xfrm>
            <a:off x="3792481" y="5015012"/>
            <a:ext cx="1002087" cy="6889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29"/>
          </p:nvPr>
        </p:nvSpPr>
        <p:spPr>
          <a:xfrm>
            <a:off x="5047947" y="4104998"/>
            <a:ext cx="3797300" cy="446405"/>
          </a:xfrm>
        </p:spPr>
        <p:txBody>
          <a:bodyPr/>
          <a:lstStyle/>
          <a:p>
            <a:r>
              <a:rPr lang="zh-CN" altLang="en-US" b="1" dirty="0"/>
              <a:t>版本</a:t>
            </a:r>
            <a:r>
              <a:rPr lang="zh-CN" altLang="en-US" b="1" dirty="0" smtClean="0"/>
              <a:t>评价与重点影响问题</a:t>
            </a:r>
            <a:endParaRPr lang="zh-CN" altLang="en-US" b="1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9"/>
          </p:nvPr>
        </p:nvSpPr>
        <p:spPr>
          <a:xfrm>
            <a:off x="5027839" y="5117854"/>
            <a:ext cx="3797300" cy="446405"/>
          </a:xfrm>
        </p:spPr>
        <p:txBody>
          <a:bodyPr/>
          <a:lstStyle/>
          <a:p>
            <a:r>
              <a:rPr lang="zh-CN" altLang="en-US" b="1" dirty="0" smtClean="0"/>
              <a:t>测试结论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版本介绍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1455442"/>
            <a:ext cx="82073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版本信息：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8313" y="809111"/>
            <a:ext cx="82073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版本用途：</a:t>
            </a:r>
          </a:p>
          <a:p>
            <a:pPr lvl="1">
              <a:buClr>
                <a:srgbClr val="8F0780"/>
              </a:buClr>
              <a:buFont typeface="Wingdings" pitchFamily="2" charset="2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TR5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用于设备生产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99733"/>
              </p:ext>
            </p:extLst>
          </p:nvPr>
        </p:nvGraphicFramePr>
        <p:xfrm>
          <a:off x="880304" y="2874080"/>
          <a:ext cx="10192516" cy="201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207">
                  <a:extLst>
                    <a:ext uri="{9D8B030D-6E8A-4147-A177-3AD203B41FA5}">
                      <a16:colId xmlns="" xmlns:a16="http://schemas.microsoft.com/office/drawing/2014/main" val="3014756399"/>
                    </a:ext>
                  </a:extLst>
                </a:gridCol>
                <a:gridCol w="8057309">
                  <a:extLst>
                    <a:ext uri="{9D8B030D-6E8A-4147-A177-3AD203B41FA5}">
                      <a16:colId xmlns="" xmlns:a16="http://schemas.microsoft.com/office/drawing/2014/main" val="3064005962"/>
                    </a:ext>
                  </a:extLst>
                </a:gridCol>
              </a:tblGrid>
              <a:tr h="38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产品型号：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IPC5XXX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版本号：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内部版本号：</a:t>
                      </a:r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IPC-V500R002B09D022SP01</a:t>
                      </a:r>
                      <a:endParaRPr lang="zh-CN" altLang="zh-CN" sz="120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程序包名及文件大小：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测试软件包名及文件大小</a:t>
                      </a:r>
                      <a:r>
                        <a:rPr lang="zh-CN" altLang="en-US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IPC5X_4X_B32_F04A00_00000058-R31022SP01.bin  49835KB 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            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3271628"/>
                  </a:ext>
                </a:extLst>
              </a:tr>
              <a:tr h="38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kern="120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MD5</a:t>
                      </a:r>
                      <a:r>
                        <a:rPr lang="zh-CN" altLang="en-US" sz="1200" b="1" kern="120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值：</a:t>
                      </a:r>
                      <a:endParaRPr lang="zh-CN" altLang="en-US" sz="1200" b="1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341c2842e0302d6d4b377d9a10abb897  IPC5X_4X_B32_F04A00_00000058-R31022SP01.build202112081937</a:t>
                      </a:r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1068912"/>
                  </a:ext>
                </a:extLst>
              </a:tr>
              <a:tr h="38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验证配套版本：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09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测试策略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910771"/>
            <a:ext cx="81740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投入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8313" y="2310038"/>
            <a:ext cx="81740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总体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策略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03599"/>
              </p:ext>
            </p:extLst>
          </p:nvPr>
        </p:nvGraphicFramePr>
        <p:xfrm>
          <a:off x="631516" y="1453770"/>
          <a:ext cx="8512627" cy="713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5257">
                  <a:extLst>
                    <a:ext uri="{9D8B030D-6E8A-4147-A177-3AD203B41FA5}">
                      <a16:colId xmlns="" xmlns:a16="http://schemas.microsoft.com/office/drawing/2014/main" val="2094386995"/>
                    </a:ext>
                  </a:extLst>
                </a:gridCol>
                <a:gridCol w="2507912">
                  <a:extLst>
                    <a:ext uri="{9D8B030D-6E8A-4147-A177-3AD203B41FA5}">
                      <a16:colId xmlns="" xmlns:a16="http://schemas.microsoft.com/office/drawing/2014/main" val="4033843334"/>
                    </a:ext>
                  </a:extLst>
                </a:gridCol>
                <a:gridCol w="1683088">
                  <a:extLst>
                    <a:ext uri="{9D8B030D-6E8A-4147-A177-3AD203B41FA5}">
                      <a16:colId xmlns="" xmlns:a16="http://schemas.microsoft.com/office/drawing/2014/main" val="2994640601"/>
                    </a:ext>
                  </a:extLst>
                </a:gridCol>
                <a:gridCol w="2536370">
                  <a:extLst>
                    <a:ext uri="{9D8B030D-6E8A-4147-A177-3AD203B41FA5}">
                      <a16:colId xmlns="" xmlns:a16="http://schemas.microsoft.com/office/drawing/2014/main" val="3277896554"/>
                    </a:ext>
                  </a:extLst>
                </a:gridCol>
              </a:tblGrid>
              <a:tr h="3566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测试版本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测试起始结束时间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测试投入人天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测试人员</a:t>
                      </a:r>
                      <a:endParaRPr lang="zh-CN" altLang="en-US" sz="14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750689462"/>
                  </a:ext>
                </a:extLst>
              </a:tr>
              <a:tr h="3566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R31022SP01</a:t>
                      </a:r>
                      <a:endParaRPr lang="en-US" altLang="zh-CN" sz="11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2021.</a:t>
                      </a:r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12.09-2021.12.10</a:t>
                      </a:r>
                      <a:endParaRPr lang="en-US" altLang="zh-CN" sz="11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王永瑾</a:t>
                      </a:r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蒋建珍</a:t>
                      </a:r>
                      <a:endParaRPr lang="zh-CN" altLang="en-US" sz="11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24554665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88" y="2710148"/>
            <a:ext cx="7383092" cy="37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1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配套兼容性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52225" y="1056959"/>
            <a:ext cx="100332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配套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兼容性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rgbClr val="8F0780"/>
              </a:buClr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  <a:defRPr/>
            </a:pP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与平台及搜索工具配套测试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rgbClr val="8F0780"/>
              </a:buClr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8F0780"/>
              </a:buClr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398091"/>
              </p:ext>
            </p:extLst>
          </p:nvPr>
        </p:nvGraphicFramePr>
        <p:xfrm>
          <a:off x="908662" y="2932794"/>
          <a:ext cx="7568363" cy="129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5984"/>
                <a:gridCol w="3077620"/>
                <a:gridCol w="286475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产品线</a:t>
                      </a:r>
                      <a:endParaRPr lang="zh-CN" sz="10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对外版本信息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内部版本信息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ES3016-VMS</a:t>
                      </a:r>
                      <a:endParaRPr lang="zh-CN" sz="10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E01003SP12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E01003SP12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NVR2016</a:t>
                      </a:r>
                      <a:endParaRPr lang="zh-CN" sz="10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A02001SP08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A02001SP08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EC200</a:t>
                      </a:r>
                      <a:r>
                        <a:rPr lang="zh-CN" sz="1000">
                          <a:effectLst/>
                        </a:rPr>
                        <a:t>系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E02002SP02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E02002SP02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M2 NVR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3.2.3.99914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3.2.3.99914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M1 NVR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DVRS_V9.11.0.20180626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DVRS_V9.11.0.20180626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搜索工具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BTC-1.0.0</a:t>
                      </a:r>
                      <a:r>
                        <a:rPr lang="zh-CN" sz="1000">
                          <a:effectLst/>
                        </a:rPr>
                        <a:t>（</a:t>
                      </a:r>
                      <a:r>
                        <a:rPr lang="en-US" sz="1000">
                          <a:effectLst/>
                        </a:rPr>
                        <a:t>R</a:t>
                      </a:r>
                      <a:r>
                        <a:rPr lang="zh-CN" sz="1000">
                          <a:effectLst/>
                        </a:rPr>
                        <a:t>）</a:t>
                      </a:r>
                      <a:r>
                        <a:rPr lang="en-US" sz="1000">
                          <a:effectLst/>
                        </a:rPr>
                        <a:t>/BTC-1.1.0</a:t>
                      </a:r>
                      <a:r>
                        <a:rPr lang="zh-CN" sz="1000">
                          <a:effectLst/>
                        </a:rPr>
                        <a:t>（</a:t>
                      </a:r>
                      <a:r>
                        <a:rPr lang="en-US" sz="1000">
                          <a:effectLst/>
                        </a:rPr>
                        <a:t>R</a:t>
                      </a:r>
                      <a:r>
                        <a:rPr lang="zh-CN" sz="1000">
                          <a:effectLst/>
                        </a:rPr>
                        <a:t>）</a:t>
                      </a:r>
                      <a:endParaRPr lang="zh-CN" sz="10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BTC-1.0.0</a:t>
                      </a:r>
                      <a:r>
                        <a:rPr lang="zh-CN" sz="1000" dirty="0">
                          <a:effectLst/>
                        </a:rPr>
                        <a:t>（</a:t>
                      </a:r>
                      <a:r>
                        <a:rPr lang="en-US" sz="1000" dirty="0">
                          <a:effectLst/>
                        </a:rPr>
                        <a:t>R</a:t>
                      </a:r>
                      <a:r>
                        <a:rPr lang="zh-CN" sz="1000" dirty="0">
                          <a:effectLst/>
                        </a:rPr>
                        <a:t>）</a:t>
                      </a:r>
                      <a:r>
                        <a:rPr lang="en-US" sz="1000" dirty="0">
                          <a:effectLst/>
                        </a:rPr>
                        <a:t>/BTC-1.1.0</a:t>
                      </a:r>
                      <a:r>
                        <a:rPr lang="zh-CN" sz="1000" dirty="0">
                          <a:effectLst/>
                        </a:rPr>
                        <a:t>（</a:t>
                      </a:r>
                      <a:r>
                        <a:rPr lang="en-US" sz="1000" dirty="0">
                          <a:effectLst/>
                        </a:rPr>
                        <a:t>R</a:t>
                      </a:r>
                      <a:r>
                        <a:rPr lang="zh-CN" sz="1000" dirty="0">
                          <a:effectLst/>
                        </a:rPr>
                        <a:t>）</a:t>
                      </a:r>
                      <a:endParaRPr lang="zh-CN" sz="10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5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遗留问题</a:t>
            </a:r>
            <a:endParaRPr lang="zh-CN" alt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23850" y="1017588"/>
            <a:ext cx="8569325" cy="5232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8890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Clr>
                <a:srgbClr val="8F0780"/>
              </a:buClr>
              <a:buFont typeface="Wingdings" panose="05000000000000000000" pitchFamily="2" charset="2"/>
              <a:buChar char="n"/>
              <a:defRPr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itchFamily="2" charset="-122"/>
              </a:rPr>
              <a:t> </a:t>
            </a:r>
            <a:r>
              <a:rPr lang="zh-CN" altLang="en-US" sz="2000" b="1" dirty="0" smtClean="0"/>
              <a:t>版本遗留问题：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630427"/>
              </p:ext>
            </p:extLst>
          </p:nvPr>
        </p:nvGraphicFramePr>
        <p:xfrm>
          <a:off x="9371547" y="5571679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工作表" showAsIcon="1" r:id="rId4" imgW="914400" imgH="828720" progId="Excel.Sheet.12">
                  <p:embed/>
                </p:oleObj>
              </mc:Choice>
              <mc:Fallback>
                <p:oleObj name="工作表" showAsIcon="1" r:id="rId4" imgW="914400" imgH="8287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71547" y="5571679"/>
                        <a:ext cx="9144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465247"/>
              </p:ext>
            </p:extLst>
          </p:nvPr>
        </p:nvGraphicFramePr>
        <p:xfrm>
          <a:off x="1614792" y="2188723"/>
          <a:ext cx="6311589" cy="6237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70519"/>
                <a:gridCol w="544587"/>
                <a:gridCol w="597992"/>
                <a:gridCol w="597289"/>
                <a:gridCol w="597992"/>
                <a:gridCol w="801070"/>
                <a:gridCol w="801070"/>
                <a:gridCol w="801070"/>
              </a:tblGrid>
              <a:tr h="3194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 dirty="0">
                          <a:effectLst/>
                        </a:rPr>
                        <a:t>版本</a:t>
                      </a:r>
                      <a:endParaRPr lang="zh-CN" sz="105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致命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严重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一般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提示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问题总数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系数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Di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04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dirty="0">
                          <a:effectLst/>
                        </a:rPr>
                        <a:t>软件</a:t>
                      </a:r>
                      <a:endParaRPr lang="zh-CN" sz="10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29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0.15</a:t>
                      </a:r>
                      <a:endParaRPr lang="zh-CN" sz="105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4.425</a:t>
                      </a:r>
                      <a:endParaRPr lang="zh-CN" sz="105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7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版本评价与重点影响问题</a:t>
            </a:r>
            <a:endParaRPr lang="zh-CN" alt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23850" y="1113518"/>
            <a:ext cx="8569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50000"/>
              </a:lnSpc>
              <a:defRPr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8F0780"/>
              </a:buClr>
              <a:buFont typeface="Wingdings" pitchFamily="2" charset="2"/>
              <a:buChar char="n"/>
            </a:pPr>
            <a:r>
              <a:rPr lang="zh-CN" altLang="en-US" sz="2000" b="1" dirty="0">
                <a:solidFill>
                  <a:schemeClr val="tx1"/>
                </a:solidFill>
              </a:rPr>
              <a:t>和本版本目标用途相关的重要遗留问题如下：</a:t>
            </a:r>
          </a:p>
        </p:txBody>
      </p:sp>
      <p:sp>
        <p:nvSpPr>
          <p:cNvPr id="6" name="矩形 5"/>
          <p:cNvSpPr/>
          <p:nvPr/>
        </p:nvSpPr>
        <p:spPr>
          <a:xfrm>
            <a:off x="992221" y="2413338"/>
            <a:ext cx="81517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D202103240170	【</a:t>
            </a:r>
            <a:r>
              <a:rPr lang="zh-CN" altLang="en-US" dirty="0"/>
              <a:t>前端</a:t>
            </a:r>
            <a:r>
              <a:rPr lang="en-US" altLang="zh-CN" dirty="0"/>
              <a:t>】【D002SP03】】【</a:t>
            </a:r>
            <a:r>
              <a:rPr lang="zh-CN" altLang="en-US" dirty="0"/>
              <a:t>稳定性拷机</a:t>
            </a:r>
            <a:r>
              <a:rPr lang="en-US" altLang="zh-CN" dirty="0"/>
              <a:t>】】B3 400W</a:t>
            </a:r>
            <a:r>
              <a:rPr lang="zh-CN" altLang="en-US" dirty="0"/>
              <a:t>定焦筒安装人脸抓拍算法稳定性运行拷机，运行</a:t>
            </a:r>
            <a:r>
              <a:rPr lang="en-US" altLang="zh-CN" dirty="0"/>
              <a:t>3</a:t>
            </a:r>
            <a:r>
              <a:rPr lang="zh-CN" altLang="en-US" dirty="0"/>
              <a:t>天左右设备生成</a:t>
            </a:r>
            <a:r>
              <a:rPr lang="en-US" altLang="zh-CN" dirty="0"/>
              <a:t>live</a:t>
            </a:r>
            <a:r>
              <a:rPr lang="zh-CN" altLang="en-US" dirty="0"/>
              <a:t>的</a:t>
            </a:r>
            <a:r>
              <a:rPr lang="en-US" altLang="zh-CN" dirty="0"/>
              <a:t>core	</a:t>
            </a:r>
            <a:r>
              <a:rPr lang="zh-CN" altLang="en-US" dirty="0"/>
              <a:t>严重</a:t>
            </a:r>
          </a:p>
          <a:p>
            <a:r>
              <a:rPr lang="en-US" altLang="zh-CN" dirty="0"/>
              <a:t>D202012300194	【</a:t>
            </a:r>
            <a:r>
              <a:rPr lang="zh-CN" altLang="en-US" dirty="0"/>
              <a:t>前端</a:t>
            </a:r>
            <a:r>
              <a:rPr lang="en-US" altLang="zh-CN" dirty="0"/>
              <a:t>】【B3_400W</a:t>
            </a:r>
            <a:r>
              <a:rPr lang="zh-CN" altLang="en-US" dirty="0"/>
              <a:t>筒机</a:t>
            </a:r>
            <a:r>
              <a:rPr lang="en-US" altLang="zh-CN" dirty="0"/>
              <a:t>】【D001SP04】【</a:t>
            </a:r>
            <a:r>
              <a:rPr lang="zh-CN" altLang="en-US" dirty="0"/>
              <a:t>解析</a:t>
            </a:r>
            <a:r>
              <a:rPr lang="en-US" altLang="zh-CN" dirty="0"/>
              <a:t>】400w</a:t>
            </a:r>
            <a:r>
              <a:rPr lang="zh-CN" altLang="en-US" dirty="0"/>
              <a:t>设备因为缓存不足导致多目标场景下漏抓，实测多目标地铁口人脸抓拍率仅为</a:t>
            </a:r>
            <a:r>
              <a:rPr lang="en-US" altLang="zh-CN" dirty="0"/>
              <a:t>49.21%</a:t>
            </a:r>
            <a:r>
              <a:rPr lang="zh-CN" altLang="en-US" dirty="0"/>
              <a:t>，误抓</a:t>
            </a:r>
            <a:r>
              <a:rPr lang="en-US" altLang="zh-CN" dirty="0"/>
              <a:t>0</a:t>
            </a:r>
            <a:r>
              <a:rPr lang="zh-CN" altLang="en-US" dirty="0"/>
              <a:t>，多抓</a:t>
            </a:r>
            <a:r>
              <a:rPr lang="en-US" altLang="zh-CN" dirty="0"/>
              <a:t>0.	</a:t>
            </a:r>
            <a:r>
              <a:rPr lang="zh-CN" altLang="en-US" dirty="0"/>
              <a:t>严重</a:t>
            </a:r>
          </a:p>
        </p:txBody>
      </p:sp>
    </p:spTree>
    <p:extLst>
      <p:ext uri="{BB962C8B-B14F-4D97-AF65-F5344CB8AC3E}">
        <p14:creationId xmlns:p14="http://schemas.microsoft.com/office/powerpoint/2010/main" val="2686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测试结论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312" y="1112838"/>
            <a:ext cx="98913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78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细黑" pitchFamily="2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版本质量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满足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版本的目标用途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780"/>
              </a:buClr>
              <a:buSzTx/>
              <a:buFont typeface="Wingdings" pitchFamily="2" charset="2"/>
              <a:buChar char="n"/>
              <a:tabLst/>
              <a:defRPr/>
            </a:pP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7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6691" y="5684900"/>
            <a:ext cx="6162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重庆紫光华山智安科技有限公司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www.unisinsight.com</a:t>
            </a:r>
          </a:p>
          <a:p>
            <a:pPr algn="ctr"/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237</Words>
  <Application>Microsoft Office PowerPoint</Application>
  <PresentationFormat>自定义</PresentationFormat>
  <Paragraphs>96</Paragraphs>
  <Slides>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1" baseType="lpstr">
      <vt:lpstr>Office 主题​​</vt:lpstr>
      <vt:lpstr>工作表</vt:lpstr>
      <vt:lpstr>B3 （R31022SP01）版本 测试报告</vt:lpstr>
      <vt:lpstr>PowerPoint 演示文稿</vt:lpstr>
      <vt:lpstr>版本介绍</vt:lpstr>
      <vt:lpstr>测试策略</vt:lpstr>
      <vt:lpstr>配套兼容性</vt:lpstr>
      <vt:lpstr>遗留问题</vt:lpstr>
      <vt:lpstr>版本评价与重点影响问题</vt:lpstr>
      <vt:lpstr>测试结论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y6713</dc:creator>
  <cp:lastModifiedBy>姚安琦</cp:lastModifiedBy>
  <cp:revision>199</cp:revision>
  <dcterms:created xsi:type="dcterms:W3CDTF">2018-11-15T09:17:00Z</dcterms:created>
  <dcterms:modified xsi:type="dcterms:W3CDTF">2021-12-10T06:52:03Z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2052-10.1.0.7359</vt:lpwstr>
  </property>
</Properties>
</file>